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39"/>
  </p:notesMasterIdLst>
  <p:handoutMasterIdLst>
    <p:handoutMasterId r:id="rId40"/>
  </p:handoutMasterIdLst>
  <p:sldIdLst>
    <p:sldId id="304" r:id="rId5"/>
    <p:sldId id="256" r:id="rId6"/>
    <p:sldId id="263" r:id="rId7"/>
    <p:sldId id="278" r:id="rId8"/>
    <p:sldId id="279" r:id="rId9"/>
    <p:sldId id="280" r:id="rId10"/>
    <p:sldId id="281" r:id="rId11"/>
    <p:sldId id="283" r:id="rId12"/>
    <p:sldId id="284" r:id="rId13"/>
    <p:sldId id="291" r:id="rId14"/>
    <p:sldId id="292" r:id="rId15"/>
    <p:sldId id="287" r:id="rId16"/>
    <p:sldId id="288" r:id="rId17"/>
    <p:sldId id="257" r:id="rId18"/>
    <p:sldId id="264" r:id="rId19"/>
    <p:sldId id="290" r:id="rId20"/>
    <p:sldId id="267" r:id="rId21"/>
    <p:sldId id="268" r:id="rId22"/>
    <p:sldId id="269" r:id="rId23"/>
    <p:sldId id="271" r:id="rId24"/>
    <p:sldId id="270" r:id="rId25"/>
    <p:sldId id="274" r:id="rId26"/>
    <p:sldId id="275" r:id="rId27"/>
    <p:sldId id="276" r:id="rId28"/>
    <p:sldId id="297" r:id="rId29"/>
    <p:sldId id="298" r:id="rId30"/>
    <p:sldId id="300" r:id="rId31"/>
    <p:sldId id="301" r:id="rId32"/>
    <p:sldId id="302" r:id="rId33"/>
    <p:sldId id="303" r:id="rId34"/>
    <p:sldId id="296" r:id="rId35"/>
    <p:sldId id="305" r:id="rId36"/>
    <p:sldId id="306" r:id="rId37"/>
    <p:sldId id="26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5220" autoAdjust="0"/>
  </p:normalViewPr>
  <p:slideViewPr>
    <p:cSldViewPr snapToGrid="0">
      <p:cViewPr varScale="1">
        <p:scale>
          <a:sx n="86" d="100"/>
          <a:sy n="86" d="100"/>
        </p:scale>
        <p:origin x="50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gut?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Habe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ich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mich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noch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ein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Jahr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durchgedrückt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schlecht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chendes Gesicht ohne Füllung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nendes Gesicht ohne Füllung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icht mit Zunge ohne Füllung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gut?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schlecht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Habe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ich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mich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noch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ein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Jahr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durchgedrückt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solidFill>
                  <a:schemeClr val="bg1"/>
                </a:solidFill>
              </a:rPr>
              <a:t>Entschuldungsdauer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5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edia.org/" TargetMode="External"/><Relationship Id="rId2" Type="http://schemas.openxmlformats.org/officeDocument/2006/relationships/hyperlink" Target="https://www.businessfragen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bg.at/servicecenter/rechtsformen_gr%C3%BCndung_planung_controlling_steuern_sv_pr%C3%BCfung/planung_controlling/wichtige_betriebswirtschaftliche_kennzahlen/index_ger.html" TargetMode="External"/><Relationship Id="rId4" Type="http://schemas.openxmlformats.org/officeDocument/2006/relationships/hyperlink" Target="https://banking.raiffeisen.at/web/publicrbg/teletraderdetails?wsrp_ttroute=%2FRaiffeisenRelaunch_Staging%2Fstock%2Ffigures%2Ftts-26000027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achtl/BWM-Kennzahlen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3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B6A494A-107F-4749-AA5C-667EEEE4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7F4FFED-44A1-4650-8B35-6D1118C2C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048A60-27B5-4E4C-BF6B-66392863E019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93A60A16-7E42-4911-93E0-43BF73AF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BD997DC-61AF-4595-A837-C0047D58A18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>
                <a:solidFill>
                  <a:schemeClr val="bg1"/>
                </a:solidFill>
              </a:rPr>
              <a:t>Eigenkapitalrentabilität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Return on Investment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Gesamtkapitalrentabilität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E5EAFF5-5A12-4617-91AF-F3F073FD51F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Rentabilitätskennzahlen</a:t>
            </a:r>
          </a:p>
        </p:txBody>
      </p:sp>
    </p:spTree>
    <p:extLst>
      <p:ext uri="{BB962C8B-B14F-4D97-AF65-F5344CB8AC3E}">
        <p14:creationId xmlns:p14="http://schemas.microsoft.com/office/powerpoint/2010/main" val="23408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3CE4C1E5-178F-4160-A9C6-9FAB640E2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C6A94F8-697E-44A0-891F-40365D10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01893-140D-4382-9CDA-EE90AB390C77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D5637A7A-2D23-4232-8A96-7192EDD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5F52A40-9CB2-459E-8D55-FB671F3B08B5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Kapitalumschlagshäufigkeit</a:t>
            </a: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Lagerumschlagshäufigkeit</a:t>
            </a: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Lagerdauer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Debitorenumschlagshäufigkeit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Debitorenziel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Kreditorenumschlagshäufigkeit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Kreditorenziel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B938489-0EE4-410A-ADDA-B093AC22111F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Umschlagshäufigkeitskennzahlen</a:t>
            </a:r>
          </a:p>
        </p:txBody>
      </p:sp>
    </p:spTree>
    <p:extLst>
      <p:ext uri="{BB962C8B-B14F-4D97-AF65-F5344CB8AC3E}">
        <p14:creationId xmlns:p14="http://schemas.microsoft.com/office/powerpoint/2010/main" val="15952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ADF29931-EB50-47AC-8647-D68FFB220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3A6B373-E01A-4B89-9294-06D7CD03E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BB393B-C273-4AD3-BD96-F0F80609C5B6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E0B0A9D0-1A96-45A1-A017-F429A795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4E1E2B-521F-431C-B778-E9FAA8C5649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D6EF31F-26AB-458B-A622-E1385416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43"/>
            <a:ext cx="12192000" cy="5798457"/>
          </a:xfrm>
          <a:prstGeom prst="rect">
            <a:avLst/>
          </a:prstGeom>
        </p:spPr>
      </p:pic>
      <p:sp>
        <p:nvSpPr>
          <p:cNvPr id="8" name="Flowchart: Process 15">
            <a:extLst>
              <a:ext uri="{FF2B5EF4-FFF2-40B4-BE49-F238E27FC236}">
                <a16:creationId xmlns:a16="http://schemas.microsoft.com/office/drawing/2014/main" id="{83EC974D-2411-40F1-9F1A-567587D37EA4}"/>
              </a:ext>
            </a:extLst>
          </p:cNvPr>
          <p:cNvSpPr/>
          <p:nvPr/>
        </p:nvSpPr>
        <p:spPr>
          <a:xfrm>
            <a:off x="6139543" y="5405320"/>
            <a:ext cx="6008914" cy="139637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lowchart: Process 16">
            <a:extLst>
              <a:ext uri="{FF2B5EF4-FFF2-40B4-BE49-F238E27FC236}">
                <a16:creationId xmlns:a16="http://schemas.microsoft.com/office/drawing/2014/main" id="{80134FA9-F42D-476E-AD86-404845D37EE7}"/>
              </a:ext>
            </a:extLst>
          </p:cNvPr>
          <p:cNvSpPr/>
          <p:nvPr/>
        </p:nvSpPr>
        <p:spPr>
          <a:xfrm>
            <a:off x="11508828" y="5657569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lowchart: Process 17">
            <a:extLst>
              <a:ext uri="{FF2B5EF4-FFF2-40B4-BE49-F238E27FC236}">
                <a16:creationId xmlns:a16="http://schemas.microsoft.com/office/drawing/2014/main" id="{FBEF434E-2752-449C-A4DE-57849A08411E}"/>
              </a:ext>
            </a:extLst>
          </p:cNvPr>
          <p:cNvSpPr/>
          <p:nvPr/>
        </p:nvSpPr>
        <p:spPr>
          <a:xfrm>
            <a:off x="11508827" y="6103507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lowchart: Process 18">
            <a:extLst>
              <a:ext uri="{FF2B5EF4-FFF2-40B4-BE49-F238E27FC236}">
                <a16:creationId xmlns:a16="http://schemas.microsoft.com/office/drawing/2014/main" id="{01C0B95A-12C0-41BA-A360-8C3F2B397241}"/>
              </a:ext>
            </a:extLst>
          </p:cNvPr>
          <p:cNvSpPr/>
          <p:nvPr/>
        </p:nvSpPr>
        <p:spPr>
          <a:xfrm>
            <a:off x="11517837" y="6549445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Flowchart: Process 19">
            <a:extLst>
              <a:ext uri="{FF2B5EF4-FFF2-40B4-BE49-F238E27FC236}">
                <a16:creationId xmlns:a16="http://schemas.microsoft.com/office/drawing/2014/main" id="{FE5B5918-CAD9-4C1D-A7A8-5DD835040832}"/>
              </a:ext>
            </a:extLst>
          </p:cNvPr>
          <p:cNvSpPr/>
          <p:nvPr/>
        </p:nvSpPr>
        <p:spPr>
          <a:xfrm>
            <a:off x="11508827" y="5880538"/>
            <a:ext cx="594585" cy="207204"/>
          </a:xfrm>
          <a:prstGeom prst="flowChartProcess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Flowchart: Process 20">
            <a:extLst>
              <a:ext uri="{FF2B5EF4-FFF2-40B4-BE49-F238E27FC236}">
                <a16:creationId xmlns:a16="http://schemas.microsoft.com/office/drawing/2014/main" id="{31F5ACDB-1304-4E69-A3B9-7887DB3A1BE5}"/>
              </a:ext>
            </a:extLst>
          </p:cNvPr>
          <p:cNvSpPr/>
          <p:nvPr/>
        </p:nvSpPr>
        <p:spPr>
          <a:xfrm>
            <a:off x="11517837" y="6328731"/>
            <a:ext cx="594585" cy="207204"/>
          </a:xfrm>
          <a:prstGeom prst="flowChartProcess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52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06EAF07-5E24-4E21-9268-50C4B0BF9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5095345-32B4-48DF-8831-8D856C8A3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9D9DCA-1887-445F-A7B3-3F22D7310DE1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32F0F6C5-6D22-4200-8BAA-E5BE8D70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67324E20-67EF-4641-BFE3-3E3FD58B21C3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75B9247-E96E-48D7-91D3-4F955992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" y="1612587"/>
            <a:ext cx="12083293" cy="3630573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DBE6AE5-F281-4F36-A3BB-49B94996CC8D}"/>
              </a:ext>
            </a:extLst>
          </p:cNvPr>
          <p:cNvSpPr/>
          <p:nvPr/>
        </p:nvSpPr>
        <p:spPr>
          <a:xfrm>
            <a:off x="10481817" y="2288252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60630A7-5A6F-47DD-981B-97F29C4EA061}"/>
              </a:ext>
            </a:extLst>
          </p:cNvPr>
          <p:cNvSpPr/>
          <p:nvPr/>
        </p:nvSpPr>
        <p:spPr>
          <a:xfrm>
            <a:off x="10481817" y="3450771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1B7C542-BD3E-402D-B746-DB35A2FFBB4A}"/>
              </a:ext>
            </a:extLst>
          </p:cNvPr>
          <p:cNvSpPr/>
          <p:nvPr/>
        </p:nvSpPr>
        <p:spPr>
          <a:xfrm>
            <a:off x="10481817" y="4604281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1AA59F75-0E7D-4A04-B5BB-B9825D4DB7C7}"/>
              </a:ext>
            </a:extLst>
          </p:cNvPr>
          <p:cNvSpPr/>
          <p:nvPr/>
        </p:nvSpPr>
        <p:spPr>
          <a:xfrm>
            <a:off x="10481817" y="2892972"/>
            <a:ext cx="1414392" cy="40539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3A1AD63-D980-4400-910C-92883D07BC77}"/>
              </a:ext>
            </a:extLst>
          </p:cNvPr>
          <p:cNvSpPr/>
          <p:nvPr/>
        </p:nvSpPr>
        <p:spPr>
          <a:xfrm>
            <a:off x="10481817" y="4055491"/>
            <a:ext cx="1414392" cy="40539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3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0000"/>
          </a:bodyPr>
          <a:lstStyle/>
          <a:p>
            <a:r>
              <a:rPr lang="de-AT" dirty="0">
                <a:solidFill>
                  <a:schemeClr val="bg1"/>
                </a:solidFill>
              </a:rPr>
              <a:t>Zweck der Finanzierungs-</a:t>
            </a:r>
            <a:r>
              <a:rPr lang="de-AT" dirty="0" err="1">
                <a:solidFill>
                  <a:schemeClr val="bg1"/>
                </a:solidFill>
              </a:rPr>
              <a:t>kennzahlen</a:t>
            </a:r>
            <a:r>
              <a:rPr lang="de-AT" dirty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38981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492220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988358"/>
            <a:ext cx="895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Die wichtigsten Kennzahlen im Detail</a:t>
            </a:r>
          </a:p>
        </p:txBody>
      </p:sp>
    </p:spTree>
    <p:extLst>
      <p:ext uri="{BB962C8B-B14F-4D97-AF65-F5344CB8AC3E}">
        <p14:creationId xmlns:p14="http://schemas.microsoft.com/office/powerpoint/2010/main" val="255550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Cashflow</a:t>
            </a:r>
            <a:endParaRPr lang="de-AT" sz="4000" dirty="0">
              <a:solidFill>
                <a:schemeClr val="bg1"/>
              </a:solidFill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50C0FC-F09E-44A4-B17B-F9D7CB23BC9F}"/>
              </a:ext>
            </a:extLst>
          </p:cNvPr>
          <p:cNvGraphicFramePr>
            <a:graphicFrameLocks noGrp="1"/>
          </p:cNvGraphicFramePr>
          <p:nvPr/>
        </p:nvGraphicFramePr>
        <p:xfrm>
          <a:off x="1274324" y="1334917"/>
          <a:ext cx="550585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5856">
                  <a:extLst>
                    <a:ext uri="{9D8B030D-6E8A-4147-A177-3AD203B41FA5}">
                      <a16:colId xmlns:a16="http://schemas.microsoft.com/office/drawing/2014/main" val="1092713302"/>
                    </a:ext>
                  </a:extLst>
                </a:gridCol>
              </a:tblGrid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Jahresüberschuss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44590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Abschreibungen auf Sach- und Finanzanlagen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549549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Zuweisung zu langfristigen Rückstellungen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90896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- Auflösung langfristiger Rückstellungen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79142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 (vor oder nach Steuer) (“Praktiker Cashflow”)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86942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EA2E3F38-F535-4C88-AEED-055BDF6814FA}"/>
              </a:ext>
            </a:extLst>
          </p:cNvPr>
          <p:cNvGraphicFramePr>
            <a:graphicFrameLocks noGrp="1"/>
          </p:cNvGraphicFramePr>
          <p:nvPr/>
        </p:nvGraphicFramePr>
        <p:xfrm>
          <a:off x="1274324" y="3308080"/>
          <a:ext cx="3394954" cy="1477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4954">
                  <a:extLst>
                    <a:ext uri="{9D8B030D-6E8A-4147-A177-3AD203B41FA5}">
                      <a16:colId xmlns:a16="http://schemas.microsoft.com/office/drawing/2014/main" val="3324006749"/>
                    </a:ext>
                  </a:extLst>
                </a:gridCol>
              </a:tblGrid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Gewinn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64137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Abschreibungen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14641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Veränderung der Rückstellung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128729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44716"/>
                  </a:ext>
                </a:extLst>
              </a:tr>
            </a:tbl>
          </a:graphicData>
        </a:graphic>
      </p:graphicFrame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985E58F-04CD-4882-B32A-02A517AE4D64}"/>
              </a:ext>
            </a:extLst>
          </p:cNvPr>
          <p:cNvGrpSpPr/>
          <p:nvPr/>
        </p:nvGrpSpPr>
        <p:grpSpPr>
          <a:xfrm>
            <a:off x="10467677" y="5158472"/>
            <a:ext cx="900000" cy="900000"/>
            <a:chOff x="9591881" y="3693665"/>
            <a:chExt cx="1782996" cy="1782996"/>
          </a:xfrm>
        </p:grpSpPr>
        <p:pic>
          <p:nvPicPr>
            <p:cNvPr id="19" name="Grafik 18" descr="Benutzer">
              <a:extLst>
                <a:ext uri="{FF2B5EF4-FFF2-40B4-BE49-F238E27FC236}">
                  <a16:creationId xmlns:a16="http://schemas.microsoft.com/office/drawing/2014/main" id="{F14CFC40-4836-4C88-9D45-2AD5A98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17" name="Grafik 16" descr="Fragezeichen">
              <a:extLst>
                <a:ext uri="{FF2B5EF4-FFF2-40B4-BE49-F238E27FC236}">
                  <a16:creationId xmlns:a16="http://schemas.microsoft.com/office/drawing/2014/main" id="{804EE207-D60E-4FDB-B1DF-D61155BE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pic>
        <p:nvPicPr>
          <p:cNvPr id="23" name="Grafik 22" descr="Gebäude">
            <a:extLst>
              <a:ext uri="{FF2B5EF4-FFF2-40B4-BE49-F238E27FC236}">
                <a16:creationId xmlns:a16="http://schemas.microsoft.com/office/drawing/2014/main" id="{BB37D94C-EDB7-42D6-935B-0A0FA05B0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143351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31A4BB-331A-428B-B82F-1BD7FC1EAEAD}"/>
              </a:ext>
            </a:extLst>
          </p:cNvPr>
          <p:cNvGrpSpPr/>
          <p:nvPr/>
        </p:nvGrpSpPr>
        <p:grpSpPr>
          <a:xfrm>
            <a:off x="824323" y="5157751"/>
            <a:ext cx="900000" cy="900000"/>
            <a:chOff x="9591881" y="3693665"/>
            <a:chExt cx="1782996" cy="1782996"/>
          </a:xfrm>
        </p:grpSpPr>
        <p:pic>
          <p:nvPicPr>
            <p:cNvPr id="27" name="Grafik 26" descr="Benutzer">
              <a:extLst>
                <a:ext uri="{FF2B5EF4-FFF2-40B4-BE49-F238E27FC236}">
                  <a16:creationId xmlns:a16="http://schemas.microsoft.com/office/drawing/2014/main" id="{E2688BEF-89AA-4163-BE04-AEC6DDFA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28" name="Grafik 27" descr="Fragezeichen">
              <a:extLst>
                <a:ext uri="{FF2B5EF4-FFF2-40B4-BE49-F238E27FC236}">
                  <a16:creationId xmlns:a16="http://schemas.microsoft.com/office/drawing/2014/main" id="{1CF61426-5D7A-4E43-A9B0-2904CB9F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E4DB98E-0DCC-441B-81EF-AA0A2703CAC5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 flipV="1">
            <a:off x="1724323" y="5600551"/>
            <a:ext cx="3914477" cy="7200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FB84B58-93C2-4A12-B158-57D76CBED544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>
            <a:off x="6553200" y="5600551"/>
            <a:ext cx="3914477" cy="7921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Münzen">
            <a:extLst>
              <a:ext uri="{FF2B5EF4-FFF2-40B4-BE49-F238E27FC236}">
                <a16:creationId xmlns:a16="http://schemas.microsoft.com/office/drawing/2014/main" id="{7B159D4B-BAF9-4786-BF2E-4B1489281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4361" y="5184847"/>
            <a:ext cx="914400" cy="914400"/>
          </a:xfrm>
          <a:prstGeom prst="rect">
            <a:avLst/>
          </a:prstGeom>
        </p:spPr>
      </p:pic>
      <p:pic>
        <p:nvPicPr>
          <p:cNvPr id="29" name="Grafik 28" descr="Münzen">
            <a:extLst>
              <a:ext uri="{FF2B5EF4-FFF2-40B4-BE49-F238E27FC236}">
                <a16:creationId xmlns:a16="http://schemas.microsoft.com/office/drawing/2014/main" id="{F62DCB20-447E-4962-8FA1-1052785667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7446" y="5184847"/>
            <a:ext cx="914400" cy="9144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8C88840-1C5B-47F5-96A4-F4DD15F161B2}"/>
              </a:ext>
            </a:extLst>
          </p:cNvPr>
          <p:cNvSpPr/>
          <p:nvPr/>
        </p:nvSpPr>
        <p:spPr>
          <a:xfrm>
            <a:off x="363984" y="5056133"/>
            <a:ext cx="11194742" cy="1171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66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Anlagenintensität | Umlaufintensität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7DCE5E9-37B8-4166-8361-EFCC7CAB32D1}"/>
                  </a:ext>
                </a:extLst>
              </p:cNvPr>
              <p:cNvSpPr txBox="1"/>
              <p:nvPr/>
            </p:nvSpPr>
            <p:spPr>
              <a:xfrm>
                <a:off x="1274320" y="5751836"/>
                <a:ext cx="4821679" cy="7014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𝐴𝑛𝑙𝑎𝑔𝑒𝑣𝑒𝑟𝑚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∗100=28,1%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7DCE5E9-37B8-4166-8361-EFCC7CAB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0" y="5751836"/>
                <a:ext cx="4821679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F98BB5-81A3-4C12-A35E-16321FCA7777}"/>
                  </a:ext>
                </a:extLst>
              </p:cNvPr>
              <p:cNvSpPr txBox="1"/>
              <p:nvPr/>
            </p:nvSpPr>
            <p:spPr>
              <a:xfrm>
                <a:off x="6095999" y="5752862"/>
                <a:ext cx="4821682" cy="702308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𝑈𝑚𝑙𝑎𝑢𝑓𝑣𝑒𝑟𝑚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∗100=71,9%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F98BB5-81A3-4C12-A35E-16321FCA7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52862"/>
                <a:ext cx="4821682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3FC0E84-1581-414D-B1DB-C1117DF3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20" y="1334917"/>
            <a:ext cx="8658846" cy="38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Eigenkapitalquote | Fremdkapitalquote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3A61EE-65D8-4A03-A6DE-6060EB5DB052}"/>
                  </a:ext>
                </a:extLst>
              </p:cNvPr>
              <p:cNvSpPr txBox="1"/>
              <p:nvPr/>
            </p:nvSpPr>
            <p:spPr>
              <a:xfrm>
                <a:off x="1274320" y="5747788"/>
                <a:ext cx="4821679" cy="716928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𝐸𝑖𝑔𝑒𝑛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𝐾𝑎𝑝𝑖𝑡𝑎𝑙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∗100=40,8%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3A61EE-65D8-4A03-A6DE-6060EB5D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0" y="5747788"/>
                <a:ext cx="4821679" cy="716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D193CE-5831-4D4E-9725-A0EDCD1C42E6}"/>
                  </a:ext>
                </a:extLst>
              </p:cNvPr>
              <p:cNvSpPr txBox="1"/>
              <p:nvPr/>
            </p:nvSpPr>
            <p:spPr>
              <a:xfrm>
                <a:off x="6095999" y="5747788"/>
                <a:ext cx="4821682" cy="7014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𝐹𝑟𝑒𝑚𝑑𝑘𝑎𝑝𝑖𝑡𝑎𝑙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∗100=59,2%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D193CE-5831-4D4E-9725-A0EDCD1C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47788"/>
                <a:ext cx="482168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50C57C77-13DE-40D3-9168-D8805133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Fiktive Schuldentilgungsdauer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4871B8D-2BF0-4662-BA52-9B96C3F9CB7E}"/>
                  </a:ext>
                </a:extLst>
              </p:cNvPr>
              <p:cNvSpPr txBox="1"/>
              <p:nvPr/>
            </p:nvSpPr>
            <p:spPr>
              <a:xfrm>
                <a:off x="1486945" y="5552487"/>
                <a:ext cx="9542173" cy="102169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𝑭𝒓𝒆𝒎𝒅𝒌𝒂𝒑𝒊𝒕𝒂𝒍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𝒍𝒊𝒒𝒖𝒊𝒅𝒆</m:t>
                          </m:r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𝑴𝒊𝒕𝒕𝒆𝒍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𝑪𝒂𝒔𝒉𝒇𝒍𝒐𝒘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𝑱𝒂𝒉𝒓𝒆</m:t>
                      </m:r>
                    </m:oMath>
                  </m:oMathPara>
                </a14:m>
                <a:endParaRPr lang="de-AT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4871B8D-2BF0-4662-BA52-9B96C3F9C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945" y="5552487"/>
                <a:ext cx="9542173" cy="1021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A94ACA5B-91C9-4838-ABC2-AD3205975607}"/>
              </a:ext>
            </a:extLst>
          </p:cNvPr>
          <p:cNvSpPr txBox="1"/>
          <p:nvPr/>
        </p:nvSpPr>
        <p:spPr>
          <a:xfrm>
            <a:off x="8623656" y="583703"/>
            <a:ext cx="229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Cashflow  = 241</a:t>
            </a:r>
            <a:endParaRPr lang="de-AT" sz="2400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382D5B-8C3D-452F-9896-9528C119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de-AT" sz="3000" dirty="0">
                <a:solidFill>
                  <a:schemeClr val="tx1"/>
                </a:solidFill>
              </a:rPr>
              <a:t>Finanzierungs-</a:t>
            </a:r>
            <a:br>
              <a:rPr lang="de-AT" sz="3000" dirty="0">
                <a:solidFill>
                  <a:schemeClr val="tx1"/>
                </a:solidFill>
              </a:rPr>
            </a:br>
            <a:r>
              <a:rPr lang="de-AT" sz="3000" dirty="0">
                <a:solidFill>
                  <a:schemeClr val="tx1"/>
                </a:solidFill>
              </a:rPr>
              <a:t>Kennzahlen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Hlavacek &amp; Pechak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7ABIF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Lagerumschlagshäufigkeit | Lagerdauer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5469079-2B15-477D-9B5E-F46733C0CEAE}"/>
                  </a:ext>
                </a:extLst>
              </p:cNvPr>
              <p:cNvSpPr txBox="1"/>
              <p:nvPr/>
            </p:nvSpPr>
            <p:spPr>
              <a:xfrm>
                <a:off x="1274323" y="5883928"/>
                <a:ext cx="4240652" cy="78002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𝑾𝒂𝒓𝒆𝒏𝒆𝒊𝒏𝒔𝒂𝒕𝒛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𝑾𝒂𝒓𝒆𝒏𝒗𝒐𝒓𝒓𝒂𝒕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5,4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5469079-2B15-477D-9B5E-F46733C0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3" y="5883928"/>
                <a:ext cx="4240652" cy="780022"/>
              </a:xfrm>
              <a:prstGeom prst="rect">
                <a:avLst/>
              </a:prstGeom>
              <a:blipFill>
                <a:blip r:embed="rId2"/>
                <a:stretch>
                  <a:fillRect t="-1563" b="-859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D5A52AF-B6D6-480B-8B3F-CD5DB33D3F6B}"/>
                  </a:ext>
                </a:extLst>
              </p:cNvPr>
              <p:cNvSpPr txBox="1"/>
              <p:nvPr/>
            </p:nvSpPr>
            <p:spPr>
              <a:xfrm>
                <a:off x="7613241" y="5883928"/>
                <a:ext cx="3304436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𝟔𝟖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D5A52AF-B6D6-480B-8B3F-CD5DB33D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241" y="5883928"/>
                <a:ext cx="3304436" cy="756682"/>
              </a:xfrm>
              <a:prstGeom prst="rect">
                <a:avLst/>
              </a:prstGeom>
              <a:blipFill>
                <a:blip r:embed="rId3"/>
                <a:stretch>
                  <a:fillRect t="-806" r="-7380" b="-1290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C8CE535D-F29D-4C47-BA2C-78D9BED8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3" y="1486094"/>
            <a:ext cx="11243313" cy="38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Debitorenumschlagshäufigkeit | -dauer / -ziel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C1AD03D-6AF6-4CCF-BEBF-005414F98F27}"/>
                  </a:ext>
                </a:extLst>
              </p:cNvPr>
              <p:cNvSpPr txBox="1"/>
              <p:nvPr/>
            </p:nvSpPr>
            <p:spPr>
              <a:xfrm>
                <a:off x="1263970" y="5873714"/>
                <a:ext cx="5722755" cy="7751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𝑼𝒎𝒔𝒂𝒕𝒛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𝑳𝒊𝒆𝒇𝒆𝒓𝒇𝒐𝒓𝒅𝒆𝒓𝒖𝒏𝒈𝒆𝒏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11,9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C1AD03D-6AF6-4CCF-BEBF-005414F9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70" y="5873714"/>
                <a:ext cx="5722755" cy="775149"/>
              </a:xfrm>
              <a:prstGeom prst="rect">
                <a:avLst/>
              </a:prstGeom>
              <a:blipFill>
                <a:blip r:embed="rId2"/>
                <a:stretch>
                  <a:fillRect t="-2362" b="-86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B2578EB-D465-41D2-B51B-91763DEF3736}"/>
                  </a:ext>
                </a:extLst>
              </p:cNvPr>
              <p:cNvSpPr txBox="1"/>
              <p:nvPr/>
            </p:nvSpPr>
            <p:spPr>
              <a:xfrm>
                <a:off x="7403978" y="5880863"/>
                <a:ext cx="3513700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𝟑𝟏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B2578EB-D465-41D2-B51B-91763DEF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78" y="5880863"/>
                <a:ext cx="3513700" cy="756682"/>
              </a:xfrm>
              <a:prstGeom prst="rect">
                <a:avLst/>
              </a:prstGeom>
              <a:blipFill>
                <a:blip r:embed="rId3"/>
                <a:stretch>
                  <a:fillRect t="-1613" r="-6944" b="-120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38ED1D5F-F617-4DE5-9EAD-FC50F834E65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0" y="1486800"/>
            <a:ext cx="11242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Kreditorenumschlagshäufigkeit | -dauer / -ziel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4BD6BD-4E21-4F50-B249-24F0AC063B53}"/>
              </a:ext>
            </a:extLst>
          </p:cNvPr>
          <p:cNvSpPr txBox="1"/>
          <p:nvPr/>
        </p:nvSpPr>
        <p:spPr>
          <a:xfrm>
            <a:off x="9941864" y="1607445"/>
            <a:ext cx="1951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olidFill>
                  <a:srgbClr val="00B050"/>
                </a:solidFill>
              </a:rPr>
              <a:t>Handelswaren</a:t>
            </a:r>
            <a:br>
              <a:rPr lang="de-AT" sz="2400" dirty="0">
                <a:solidFill>
                  <a:srgbClr val="00B050"/>
                </a:solidFill>
              </a:rPr>
            </a:br>
            <a:r>
              <a:rPr lang="de-AT" sz="2400" dirty="0">
                <a:solidFill>
                  <a:srgbClr val="00B050"/>
                </a:solidFill>
              </a:rPr>
              <a:t>Einkaufswerte</a:t>
            </a:r>
          </a:p>
          <a:p>
            <a:r>
              <a:rPr lang="de-AT" sz="2400" dirty="0">
                <a:solidFill>
                  <a:srgbClr val="00B050"/>
                </a:solidFill>
              </a:rPr>
              <a:t>(HW)</a:t>
            </a:r>
            <a:br>
              <a:rPr lang="de-AT" sz="2400" dirty="0">
                <a:solidFill>
                  <a:srgbClr val="00B050"/>
                </a:solidFill>
              </a:rPr>
            </a:br>
            <a:r>
              <a:rPr lang="de-AT" sz="2400" dirty="0">
                <a:solidFill>
                  <a:srgbClr val="00B050"/>
                </a:solidFill>
              </a:rPr>
              <a:t>= 1 782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F360295-499F-43E4-A102-A15914FEA941}"/>
                  </a:ext>
                </a:extLst>
              </p:cNvPr>
              <p:cNvSpPr txBox="1"/>
              <p:nvPr/>
            </p:nvSpPr>
            <p:spPr>
              <a:xfrm>
                <a:off x="1274323" y="5745823"/>
                <a:ext cx="5821802" cy="7751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𝑯𝑾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𝑳𝒊𝒆𝒇𝒆𝒓𝒗𝒆𝒓𝒃𝒊𝒏𝒅𝒍𝒊𝒄𝒉𝒌𝒆𝒊𝒕𝒆𝒏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6,8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F360295-499F-43E4-A102-A15914FE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3" y="5745823"/>
                <a:ext cx="5821802" cy="775149"/>
              </a:xfrm>
              <a:prstGeom prst="rect">
                <a:avLst/>
              </a:prstGeom>
              <a:blipFill>
                <a:blip r:embed="rId2"/>
                <a:stretch>
                  <a:fillRect t="-2362" b="-86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48AFCB-C592-4786-BB44-A15A9140DD0D}"/>
                  </a:ext>
                </a:extLst>
              </p:cNvPr>
              <p:cNvSpPr txBox="1"/>
              <p:nvPr/>
            </p:nvSpPr>
            <p:spPr>
              <a:xfrm>
                <a:off x="7617041" y="5760122"/>
                <a:ext cx="3300636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𝟓𝟏𝟏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48AFCB-C592-4786-BB44-A15A9140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41" y="5760122"/>
                <a:ext cx="3300636" cy="756682"/>
              </a:xfrm>
              <a:prstGeom prst="rect">
                <a:avLst/>
              </a:prstGeom>
              <a:blipFill>
                <a:blip r:embed="rId3"/>
                <a:stretch>
                  <a:fillRect t="-1613" r="-7394" b="-120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A55D4483-DA7C-4C70-BCE5-633CAAD9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12" y="-4258878"/>
            <a:ext cx="7478209" cy="33526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7488386-5B0E-4C3D-9C63-19A72D6DC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23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Kapitalumschlagshäufigkeit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26DFCFF-4EEB-41DA-8DFF-1248E115300C}"/>
                  </a:ext>
                </a:extLst>
              </p:cNvPr>
              <p:cNvSpPr txBox="1"/>
              <p:nvPr/>
            </p:nvSpPr>
            <p:spPr>
              <a:xfrm>
                <a:off x="3523095" y="5885806"/>
                <a:ext cx="3805096" cy="77284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𝑼𝒎𝒔𝒂𝒕𝒛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𝑲𝒂𝒑𝒊𝒕𝒂𝒍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2,7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26DFCFF-4EEB-41DA-8DFF-1248E115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095" y="5885806"/>
                <a:ext cx="3805096" cy="772840"/>
              </a:xfrm>
              <a:prstGeom prst="rect">
                <a:avLst/>
              </a:prstGeom>
              <a:blipFill>
                <a:blip r:embed="rId2"/>
                <a:stretch>
                  <a:fillRect t="-3175" b="-873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6A77BACA-B00F-4A8B-82D3-2E719A8558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0" y="1486800"/>
            <a:ext cx="11242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p:pic>
        <p:nvPicPr>
          <p:cNvPr id="6" name="Grafik 5" descr="Ein Bild, das schwarz, sitzend, Schild, Straße enthält.&#10;&#10;Automatisch generierte Beschreibung">
            <a:extLst>
              <a:ext uri="{FF2B5EF4-FFF2-40B4-BE49-F238E27FC236}">
                <a16:creationId xmlns:a16="http://schemas.microsoft.com/office/drawing/2014/main" id="{14AE9DE1-C6EA-49EB-A541-87D2E78B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23" y="1338953"/>
            <a:ext cx="9643354" cy="54083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17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B56F27-3D44-433A-BE80-C51E6A37CCCA}"/>
              </a:ext>
            </a:extLst>
          </p:cNvPr>
          <p:cNvGrpSpPr/>
          <p:nvPr/>
        </p:nvGrpSpPr>
        <p:grpSpPr>
          <a:xfrm>
            <a:off x="1274323" y="1255501"/>
            <a:ext cx="10340502" cy="5575217"/>
            <a:chOff x="1274323" y="1255501"/>
            <a:chExt cx="10340502" cy="5575217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AB291C5-4C8F-4550-81AA-4C9B1CDFEC7E}"/>
                </a:ext>
              </a:extLst>
            </p:cNvPr>
            <p:cNvGrpSpPr/>
            <p:nvPr/>
          </p:nvGrpSpPr>
          <p:grpSpPr>
            <a:xfrm>
              <a:off x="1274323" y="1255501"/>
              <a:ext cx="10340502" cy="5575217"/>
              <a:chOff x="1274323" y="1255501"/>
              <a:chExt cx="10340502" cy="5575217"/>
            </a:xfrm>
          </p:grpSpPr>
          <p:pic>
            <p:nvPicPr>
              <p:cNvPr id="6" name="Grafik 5" descr="Ein Bild, das schwarz, sitzend, Schild, Straße enthält.&#10;&#10;Automatisch generierte Beschreibung">
                <a:extLst>
                  <a:ext uri="{FF2B5EF4-FFF2-40B4-BE49-F238E27FC236}">
                    <a16:creationId xmlns:a16="http://schemas.microsoft.com/office/drawing/2014/main" id="{14AE9DE1-C6EA-49EB-A541-87D2E78B7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323" y="1338953"/>
                <a:ext cx="9643354" cy="540831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4C525455-AC22-4202-B500-1C8DDE48682B}"/>
                  </a:ext>
                </a:extLst>
              </p:cNvPr>
              <p:cNvSpPr/>
              <p:nvPr/>
            </p:nvSpPr>
            <p:spPr>
              <a:xfrm>
                <a:off x="5959812" y="1255501"/>
                <a:ext cx="5655013" cy="55752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0D585F8-BF26-4CE7-9EE0-5122D464F14B}"/>
                </a:ext>
              </a:extLst>
            </p:cNvPr>
            <p:cNvSpPr/>
            <p:nvPr/>
          </p:nvSpPr>
          <p:spPr>
            <a:xfrm>
              <a:off x="5142689" y="4416357"/>
              <a:ext cx="817123" cy="252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2513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8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" y="1404000"/>
            <a:ext cx="11804400" cy="33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13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Inhalt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7782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Eigenschaften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Funktionen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Kennzahlenbereiche</a:t>
            </a:r>
            <a:r>
              <a:rPr lang="en-GB" sz="2800" dirty="0">
                <a:solidFill>
                  <a:schemeClr val="bg1"/>
                </a:solidFill>
              </a:rPr>
              <a:t> - Ein </a:t>
            </a:r>
            <a:r>
              <a:rPr lang="en-GB" sz="2800" dirty="0" err="1">
                <a:solidFill>
                  <a:schemeClr val="bg1"/>
                </a:solidFill>
              </a:rPr>
              <a:t>grober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Überblick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Kennzahlen</a:t>
            </a:r>
            <a:r>
              <a:rPr lang="en-GB" sz="2800" dirty="0">
                <a:solidFill>
                  <a:schemeClr val="bg1"/>
                </a:solidFill>
              </a:rPr>
              <a:t> – Die </a:t>
            </a:r>
            <a:r>
              <a:rPr lang="en-GB" sz="2800" dirty="0" err="1">
                <a:solidFill>
                  <a:schemeClr val="bg1"/>
                </a:solidFill>
              </a:rPr>
              <a:t>wichtigsten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im</a:t>
            </a:r>
            <a:r>
              <a:rPr lang="en-GB" sz="2800" dirty="0">
                <a:solidFill>
                  <a:schemeClr val="bg1"/>
                </a:solidFill>
              </a:rPr>
              <a:t>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𝟗𝟖𝟓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850EB0-EC57-4F54-BE6E-00CCA9A958C2}"/>
              </a:ext>
            </a:extLst>
          </p:cNvPr>
          <p:cNvSpPr/>
          <p:nvPr/>
        </p:nvSpPr>
        <p:spPr>
          <a:xfrm>
            <a:off x="2509226" y="2352833"/>
            <a:ext cx="479920" cy="53628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11B84CF-74E0-4484-8851-0EA602CC3F7B}"/>
              </a:ext>
            </a:extLst>
          </p:cNvPr>
          <p:cNvSpPr/>
          <p:nvPr/>
        </p:nvSpPr>
        <p:spPr>
          <a:xfrm>
            <a:off x="3243891" y="2387584"/>
            <a:ext cx="479920" cy="50152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BB0FDB-B7D1-4CB5-8A3A-E7CB50A3C6F2}"/>
              </a:ext>
            </a:extLst>
          </p:cNvPr>
          <p:cNvSpPr/>
          <p:nvPr/>
        </p:nvSpPr>
        <p:spPr>
          <a:xfrm>
            <a:off x="3243891" y="3296733"/>
            <a:ext cx="479920" cy="11585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AFB7B0-3852-4217-B4FC-3E5A0114EF4C}"/>
              </a:ext>
            </a:extLst>
          </p:cNvPr>
          <p:cNvSpPr/>
          <p:nvPr/>
        </p:nvSpPr>
        <p:spPr>
          <a:xfrm>
            <a:off x="2509226" y="3331252"/>
            <a:ext cx="479920" cy="112401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7A425D2-F0F1-426C-B79B-9817EC0E1BA2}"/>
              </a:ext>
            </a:extLst>
          </p:cNvPr>
          <p:cNvGrpSpPr/>
          <p:nvPr/>
        </p:nvGrpSpPr>
        <p:grpSpPr>
          <a:xfrm>
            <a:off x="8677072" y="5412282"/>
            <a:ext cx="2240605" cy="914400"/>
            <a:chOff x="8677072" y="5412282"/>
            <a:chExt cx="2240605" cy="914400"/>
          </a:xfrm>
        </p:grpSpPr>
        <p:pic>
          <p:nvPicPr>
            <p:cNvPr id="23" name="Grafik 22" descr="Gesicht mit Sonnenbrille ohne Füllung">
              <a:extLst>
                <a:ext uri="{FF2B5EF4-FFF2-40B4-BE49-F238E27FC236}">
                  <a16:creationId xmlns:a16="http://schemas.microsoft.com/office/drawing/2014/main" id="{3E951155-94D4-4757-93EB-C3F67C887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77072" y="5412282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1068048-DBF9-48B0-B416-D9D7FEFF585C}"/>
                </a:ext>
              </a:extLst>
            </p:cNvPr>
            <p:cNvSpPr txBox="1"/>
            <p:nvPr/>
          </p:nvSpPr>
          <p:spPr>
            <a:xfrm>
              <a:off x="9774735" y="5663269"/>
              <a:ext cx="11429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</a:rPr>
                <a:t>&gt; 8,75</a:t>
              </a:r>
              <a:endParaRPr lang="de-AT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84BD4BAA-059D-4962-9B96-4B62D3526E03}"/>
              </a:ext>
            </a:extLst>
          </p:cNvPr>
          <p:cNvSpPr/>
          <p:nvPr/>
        </p:nvSpPr>
        <p:spPr>
          <a:xfrm>
            <a:off x="8219871" y="5184847"/>
            <a:ext cx="3404681" cy="1371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05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1" grpId="0" animBg="1"/>
      <p:bldP spid="22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Quellen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9643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Quelle: Unternehmensrechnung - Jahresabschlussanalyse und Jahresabschlusskritik - Controlling - Fallstudien, Manz Verlag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2"/>
              </a:rPr>
              <a:t>https://www.businessfragen.com</a:t>
            </a:r>
            <a:r>
              <a:rPr lang="de-AT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3"/>
              </a:rPr>
              <a:t>https://www.wikipedia.org</a:t>
            </a:r>
            <a:r>
              <a:rPr lang="de-AT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hlinkClick r:id="rId4"/>
              </a:rPr>
              <a:t>https://banking.raiffeisen.at/web/publicrbg/teletraderdetails?wsrp_ttroute=%2FRaiffeisenRelaunch_Staging%2Fstock%2Ffigures%2Ftts-26000027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>
                <a:hlinkClick r:id="rId5"/>
              </a:rPr>
              <a:t>https://www.lbg.at/servicecenter/rechtsformen_gr%C3%BCndung_planung_controlling_steuern_sv_pr%C3%BCfung/planung_controlling/wichtige_betriebswirtschaftliche_kennzahlen/index_ger.html</a:t>
            </a:r>
            <a:endParaRPr lang="de-A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9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2CF9988-D589-4C90-9327-AEB33E19DD1C}"/>
              </a:ext>
            </a:extLst>
          </p:cNvPr>
          <p:cNvSpPr txBox="1"/>
          <p:nvPr/>
        </p:nvSpPr>
        <p:spPr>
          <a:xfrm>
            <a:off x="290003" y="3105834"/>
            <a:ext cx="11611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600" dirty="0">
                <a:hlinkClick r:id="rId2"/>
              </a:rPr>
              <a:t>https://github.com/Meachtl/BWM-Kennzahlen</a:t>
            </a:r>
            <a:endParaRPr lang="de-AT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87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778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someone@example.com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2D1AE908-7BCF-467B-9313-A808C0E9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A201AB6-12EC-4D18-99AE-8D2183F04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336E4-847F-4A97-9CCA-1896E5EC45A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40B7FE54-3846-4C98-B20A-A63359DF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B8540D2-E06C-46EE-A20D-99A2C7729DE5}"/>
              </a:ext>
            </a:extLst>
          </p:cNvPr>
          <p:cNvSpPr txBox="1">
            <a:spLocks/>
          </p:cNvSpPr>
          <p:nvPr/>
        </p:nvSpPr>
        <p:spPr>
          <a:xfrm>
            <a:off x="1591760" y="1746353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>
                <a:solidFill>
                  <a:schemeClr val="bg1"/>
                </a:solidFill>
              </a:rPr>
              <a:t>Aussagekraft</a:t>
            </a:r>
          </a:p>
          <a:p>
            <a:r>
              <a:rPr lang="de-DE" sz="4800" dirty="0">
                <a:solidFill>
                  <a:schemeClr val="bg1"/>
                </a:solidFill>
              </a:rPr>
              <a:t>Zielorientiert</a:t>
            </a:r>
            <a:endParaRPr lang="de-AT" sz="4800" dirty="0">
              <a:solidFill>
                <a:schemeClr val="bg1"/>
              </a:solidFill>
            </a:endParaRPr>
          </a:p>
          <a:p>
            <a:r>
              <a:rPr lang="de-DE" sz="4800" dirty="0">
                <a:solidFill>
                  <a:schemeClr val="bg1"/>
                </a:solidFill>
              </a:rPr>
              <a:t>Wirtschaftlich</a:t>
            </a:r>
          </a:p>
          <a:p>
            <a:r>
              <a:rPr lang="de-DE" sz="4800" dirty="0">
                <a:solidFill>
                  <a:schemeClr val="bg1"/>
                </a:solidFill>
              </a:rPr>
              <a:t>Reversibilität</a:t>
            </a:r>
          </a:p>
          <a:p>
            <a:r>
              <a:rPr lang="de-DE" sz="4800" dirty="0">
                <a:solidFill>
                  <a:schemeClr val="bg1"/>
                </a:solidFill>
              </a:rPr>
              <a:t>Zweck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1ED5E67-6799-4EC8-8501-B95DBC4D2E7C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Eigenschaften</a:t>
            </a:r>
          </a:p>
        </p:txBody>
      </p:sp>
    </p:spTree>
    <p:extLst>
      <p:ext uri="{BB962C8B-B14F-4D97-AF65-F5344CB8AC3E}">
        <p14:creationId xmlns:p14="http://schemas.microsoft.com/office/powerpoint/2010/main" val="28248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19A602AF-327D-47C1-AB26-E704AF94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ADA6B54-2851-4CA9-BB32-0D206CAA3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6B53C-6F51-41F8-BA24-7285A4EC5C4B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3" descr="Finance trade numbers">
            <a:extLst>
              <a:ext uri="{FF2B5EF4-FFF2-40B4-BE49-F238E27FC236}">
                <a16:creationId xmlns:a16="http://schemas.microsoft.com/office/drawing/2014/main" id="{079BBF06-5858-4350-9B4F-D30D8AE05A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E71D9EC-158B-433F-B24D-A7807ACA01A0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>
                <a:solidFill>
                  <a:schemeClr val="bg1"/>
                </a:solidFill>
              </a:rPr>
              <a:t>Entscheidung</a:t>
            </a:r>
          </a:p>
          <a:p>
            <a:r>
              <a:rPr lang="de-DE" sz="4800" dirty="0">
                <a:solidFill>
                  <a:schemeClr val="bg1"/>
                </a:solidFill>
              </a:rPr>
              <a:t>Kontrolle</a:t>
            </a:r>
            <a:endParaRPr lang="de-AT" sz="4800" dirty="0">
              <a:solidFill>
                <a:schemeClr val="bg1"/>
              </a:solidFill>
            </a:endParaRPr>
          </a:p>
          <a:p>
            <a:r>
              <a:rPr lang="de-DE" sz="4800" dirty="0">
                <a:solidFill>
                  <a:schemeClr val="bg1"/>
                </a:solidFill>
              </a:rPr>
              <a:t>Koordination</a:t>
            </a:r>
          </a:p>
          <a:p>
            <a:r>
              <a:rPr lang="de-DE" sz="4800" dirty="0">
                <a:solidFill>
                  <a:schemeClr val="bg1"/>
                </a:solidFill>
              </a:rPr>
              <a:t>Verhaltenssteuerung</a:t>
            </a:r>
          </a:p>
          <a:p>
            <a:r>
              <a:rPr lang="de-DE" sz="4800" dirty="0">
                <a:solidFill>
                  <a:schemeClr val="bg1"/>
                </a:solidFill>
              </a:rPr>
              <a:t>Vision &amp; Strategie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0A75588-284E-420E-B102-6B66DFC0774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Funktionen</a:t>
            </a:r>
          </a:p>
        </p:txBody>
      </p:sp>
    </p:spTree>
    <p:extLst>
      <p:ext uri="{BB962C8B-B14F-4D97-AF65-F5344CB8AC3E}">
        <p14:creationId xmlns:p14="http://schemas.microsoft.com/office/powerpoint/2010/main" val="1323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F5BE74E-7318-48A9-BDB0-FEF0CC8EF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1151499-89A4-4B67-84D3-E6DC01673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5289C-8A52-4736-AD7F-56B86D8796E1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0D47A5DE-6CF3-4A83-9B9D-E6900BA24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9E5F45B-1B7F-4DD0-989F-5B7DBC27E35C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Finanzielle Stabilität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Wie stabil ist das Unternehmen finanziert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Ertragslage</a:t>
            </a:r>
          </a:p>
          <a:p>
            <a:pPr lvl="1"/>
            <a:r>
              <a:rPr lang="de-AT" sz="2800" dirty="0">
                <a:solidFill>
                  <a:schemeClr val="bg1"/>
                </a:solidFill>
              </a:rPr>
              <a:t>Wie das Unternehmen mit den verfügbaren Mittel arbeitet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A5819D3-6D17-4E5E-9BFE-076B23FDBA1C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Kennzahlenbereiche</a:t>
            </a:r>
          </a:p>
        </p:txBody>
      </p:sp>
    </p:spTree>
    <p:extLst>
      <p:ext uri="{BB962C8B-B14F-4D97-AF65-F5344CB8AC3E}">
        <p14:creationId xmlns:p14="http://schemas.microsoft.com/office/powerpoint/2010/main" val="39676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D30070D3-934B-496B-BD21-E23B6F93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70B0E9A-054D-4E06-B473-525627E4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ABE763-BB1F-4D1E-B765-FD66C010FEBC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7B5472EC-AE10-46D7-8D66-D07C4899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FDB6C4B-6835-4050-A413-8615A6B96236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dirty="0">
                <a:solidFill>
                  <a:schemeClr val="bg1"/>
                </a:solidFill>
              </a:rPr>
              <a:t>Vermögens &amp; Kapitalstruktur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Anlagenintensität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Umlaufintensität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Eigenkapitalquote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Verschuldungsgrad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6AF507F-D0C4-4B84-8EFC-5751B6D41B7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Finanzielle Stabilität</a:t>
            </a:r>
          </a:p>
        </p:txBody>
      </p:sp>
    </p:spTree>
    <p:extLst>
      <p:ext uri="{BB962C8B-B14F-4D97-AF65-F5344CB8AC3E}">
        <p14:creationId xmlns:p14="http://schemas.microsoft.com/office/powerpoint/2010/main" val="38690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937F1198-1857-414C-B5C1-EE10EEDB9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FC88937-A9B2-46EA-8062-5049F924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A65F2E-FA9B-48D0-A89F-721715E9137D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0436DF55-D7EC-4370-A453-7FE59D351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04BB6A-8D0A-4384-A5F5-3E9992D74954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Erfolgskennzahlen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Wie stabil ist das Unternehmen finanziert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Rentabilitätskennzahlen</a:t>
            </a:r>
          </a:p>
          <a:p>
            <a:pPr lvl="1"/>
            <a:r>
              <a:rPr lang="de-AT" sz="2800" dirty="0">
                <a:solidFill>
                  <a:schemeClr val="bg1"/>
                </a:solidFill>
              </a:rPr>
              <a:t>Wie das Unternehmen mit den verfügbaren Mittel arbeitet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55B8609-4FF9-4350-A2F1-107A96A9C620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Ertragslage</a:t>
            </a:r>
          </a:p>
        </p:txBody>
      </p:sp>
    </p:spTree>
    <p:extLst>
      <p:ext uri="{BB962C8B-B14F-4D97-AF65-F5344CB8AC3E}">
        <p14:creationId xmlns:p14="http://schemas.microsoft.com/office/powerpoint/2010/main" val="39010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063E759-8E45-4F6D-A6E4-636AB887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7B56039-BD50-4E6B-A36B-FDF1D9E66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5E5227-B510-4273-9D21-753593E281E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505176AD-EA94-4CAD-A3B2-C6753803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8F4FD65-4CDE-47CC-8590-7300A6390BE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>
                <a:solidFill>
                  <a:schemeClr val="bg1"/>
                </a:solidFill>
              </a:rPr>
              <a:t>Materialintensität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Personalintensität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Umsatzrentabilität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Cashflow-Quote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8CD380E-611F-4BAA-8780-2DC40EFAAC45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Erfolgskennzahlen</a:t>
            </a:r>
          </a:p>
        </p:txBody>
      </p:sp>
    </p:spTree>
    <p:extLst>
      <p:ext uri="{BB962C8B-B14F-4D97-AF65-F5344CB8AC3E}">
        <p14:creationId xmlns:p14="http://schemas.microsoft.com/office/powerpoint/2010/main" val="173971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F06AFC-006B-4BB6-8B59-5A9E1B053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E38AEF-4E2D-4D00-9707-4356DDB77317}">
  <ds:schemaRefs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0</TotalTime>
  <Words>435</Words>
  <Application>Microsoft Office PowerPoint</Application>
  <PresentationFormat>Breitbild</PresentationFormat>
  <Paragraphs>132</Paragraphs>
  <Slides>34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Gill Sans MT</vt:lpstr>
      <vt:lpstr>Parcel</vt:lpstr>
      <vt:lpstr>PowerPoint-Präsentation</vt:lpstr>
      <vt:lpstr>Finanzierungs- Kennzahlen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Zweck der Finanzierungs-kennzahlen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2020-01-23T08:58:03Z</dcterms:created>
  <dcterms:modified xsi:type="dcterms:W3CDTF">2020-01-27T15:51:35Z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